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14287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704850" y="155575"/>
            <a:ext cx="2820988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467225" y="155575"/>
            <a:ext cx="1881188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5450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/>
          <a:lstStyle>
            <a:lvl1pPr marL="457200" marR="0" lvl="0" indent="-3130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Calibri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0830" algn="l" rtl="0">
              <a:spcBef>
                <a:spcPts val="420"/>
              </a:spcBef>
              <a:spcAft>
                <a:spcPts val="0"/>
              </a:spcAft>
              <a:buClr>
                <a:srgbClr val="009900"/>
              </a:buClr>
              <a:buSzPts val="98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0830" algn="l" rtl="0">
              <a:spcBef>
                <a:spcPts val="420"/>
              </a:spcBef>
              <a:spcAft>
                <a:spcPts val="0"/>
              </a:spcAft>
              <a:buClr>
                <a:srgbClr val="0070C0"/>
              </a:buClr>
              <a:buSzPts val="980"/>
              <a:buFont typeface="Noto Sans Symbols"/>
              <a:buChar char="✹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704850" y="8766175"/>
            <a:ext cx="2820988" cy="2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562475" y="8823325"/>
            <a:ext cx="1785938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3623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3238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169545" lvl="0" indent="-169545" algn="l" rtl="0"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sz="1400" b="1" i="0" u="none" strike="noStrik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:notes"/>
          <p:cNvSpPr txBox="1">
            <a:spLocks noGrp="1"/>
          </p:cNvSpPr>
          <p:nvPr>
            <p:ph type="sldNum" idx="12"/>
          </p:nvPr>
        </p:nvSpPr>
        <p:spPr>
          <a:xfrm>
            <a:off x="4562475" y="8823325"/>
            <a:ext cx="1785938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:notes"/>
          <p:cNvSpPr txBox="1">
            <a:spLocks noGrp="1"/>
          </p:cNvSpPr>
          <p:nvPr>
            <p:ph type="dt" idx="10"/>
          </p:nvPr>
        </p:nvSpPr>
        <p:spPr>
          <a:xfrm>
            <a:off x="4467225" y="155575"/>
            <a:ext cx="1881188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10/28/2018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:notes"/>
          <p:cNvSpPr txBox="1">
            <a:spLocks noGrp="1"/>
          </p:cNvSpPr>
          <p:nvPr>
            <p:ph type="hdr" idx="3"/>
          </p:nvPr>
        </p:nvSpPr>
        <p:spPr>
          <a:xfrm>
            <a:off x="704850" y="155575"/>
            <a:ext cx="2820988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Earned Income Credit</a:t>
            </a:r>
            <a:endParaRPr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ftr" idx="11"/>
          </p:nvPr>
        </p:nvSpPr>
        <p:spPr>
          <a:xfrm>
            <a:off x="704850" y="8766175"/>
            <a:ext cx="2820988" cy="2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Tax Training Committee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9003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3384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115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Tax Year </a:t>
            </a:r>
            <a:r>
              <a:rPr lang="en-US" dirty="0" smtClean="0"/>
              <a:t>2019 </a:t>
            </a:r>
            <a:endParaRPr dirty="0"/>
          </a:p>
        </p:txBody>
      </p: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Earned Income Credit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–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87" name="Google Shape;87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1239856" y="1707207"/>
            <a:ext cx="9578338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60"/>
              <a:buChar char="■"/>
            </a:pPr>
            <a:r>
              <a:rPr lang="en-US" dirty="0"/>
              <a:t>Residents who are eligible &amp; file for Federal EIC may also apply for a NJ EITC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 smtClean="0"/>
              <a:t>Client </a:t>
            </a:r>
            <a:r>
              <a:rPr lang="en-US" dirty="0"/>
              <a:t>may have Federal earned income, but no NJ earned income (e.g. – disability, third-party sick pay).  Still eligible for NJ EITC 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960"/>
              <a:buChar char="■"/>
            </a:pPr>
            <a:r>
              <a:rPr lang="en-US" dirty="0"/>
              <a:t>NJ EITC = </a:t>
            </a:r>
            <a:r>
              <a:rPr lang="en-US" dirty="0" smtClean="0"/>
              <a:t>39% </a:t>
            </a:r>
            <a:r>
              <a:rPr lang="en-US" dirty="0"/>
              <a:t>of Federal EIC 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/>
              <a:t> TaxSlayer calculates automatically on NJ 1040 Line </a:t>
            </a:r>
            <a:r>
              <a:rPr lang="en-US" dirty="0" smtClean="0"/>
              <a:t>56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800" dirty="0"/>
          </a:p>
        </p:txBody>
      </p:sp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NJ Earned Income Tax Credit (EITC)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</a:t>
            </a:r>
            <a:r>
              <a:rPr lang="en-US"/>
              <a:t>Training – </a:t>
            </a:r>
            <a:r>
              <a:rPr lang="en-US" smtClean="0"/>
              <a:t>TY2019</a:t>
            </a:r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1282700" y="1400301"/>
            <a:ext cx="9535500" cy="43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48"/>
              <a:buChar char="■"/>
            </a:pPr>
            <a:r>
              <a:rPr lang="en-US" sz="2497"/>
              <a:t>NJ checks EITC claims carefully.  </a:t>
            </a:r>
            <a:r>
              <a:rPr lang="en-US" sz="2497" dirty="0"/>
              <a:t>Frequently sends out requests for additional info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 dirty="0"/>
              <a:t> Federal tax account transcript – includes original Federal return, amended return, other IRS letters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 dirty="0"/>
              <a:t> SS cards for taxpayer and dependents - to track across years and geography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 dirty="0"/>
              <a:t> Birth certificate/guardianship documents for  kids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 dirty="0"/>
              <a:t> May definitely delay refunds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48"/>
              <a:buChar char="■"/>
            </a:pPr>
            <a:r>
              <a:rPr lang="en-US" sz="2497" dirty="0" smtClean="0"/>
              <a:t>Also </a:t>
            </a:r>
            <a:r>
              <a:rPr lang="en-US" sz="2497" dirty="0"/>
              <a:t>sends out requests to explain differences between Federal and NJ pension amounts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 dirty="0"/>
              <a:t> Military pensions, 3-year rule, etc.</a:t>
            </a:r>
            <a:endParaRPr sz="2220" dirty="0"/>
          </a:p>
        </p:txBody>
      </p:sp>
      <p:sp>
        <p:nvSpPr>
          <p:cNvPr id="97" name="Google Shape;97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NJ Earned Income Tax Credit (EITC) Fraud Detection Measures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184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2018 Templet</vt:lpstr>
      <vt:lpstr>Earned Income Credit</vt:lpstr>
      <vt:lpstr>NJ Earned Income Tax Credit (EITC)</vt:lpstr>
      <vt:lpstr>NJ Earned Income Tax Credit (EITC) Fraud Detection 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Earned Income Credit</dc:title>
  <dc:creator>kathy</dc:creator>
  <cp:lastModifiedBy>Gale Stricker</cp:lastModifiedBy>
  <cp:revision>5</cp:revision>
  <dcterms:modified xsi:type="dcterms:W3CDTF">2019-11-23T17:15:40Z</dcterms:modified>
</cp:coreProperties>
</file>